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6" r:id="rId1"/>
  </p:sldMasterIdLst>
  <p:notesMasterIdLst>
    <p:notesMasterId r:id="rId18"/>
  </p:notesMasterIdLst>
  <p:handoutMasterIdLst>
    <p:handoutMasterId r:id="rId19"/>
  </p:handoutMasterIdLst>
  <p:sldIdLst>
    <p:sldId id="340" r:id="rId2"/>
    <p:sldId id="347" r:id="rId3"/>
    <p:sldId id="346" r:id="rId4"/>
    <p:sldId id="351" r:id="rId5"/>
    <p:sldId id="352" r:id="rId6"/>
    <p:sldId id="360" r:id="rId7"/>
    <p:sldId id="355" r:id="rId8"/>
    <p:sldId id="362" r:id="rId9"/>
    <p:sldId id="363" r:id="rId10"/>
    <p:sldId id="364" r:id="rId11"/>
    <p:sldId id="359" r:id="rId12"/>
    <p:sldId id="353" r:id="rId13"/>
    <p:sldId id="348" r:id="rId14"/>
    <p:sldId id="358" r:id="rId15"/>
    <p:sldId id="357" r:id="rId16"/>
    <p:sldId id="356" r:id="rId17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D1E0"/>
    <a:srgbClr val="CECECE"/>
    <a:srgbClr val="666666"/>
    <a:srgbClr val="D0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787"/>
    <p:restoredTop sz="74603" autoAdjust="0"/>
  </p:normalViewPr>
  <p:slideViewPr>
    <p:cSldViewPr snapToGrid="0">
      <p:cViewPr>
        <p:scale>
          <a:sx n="84" d="100"/>
          <a:sy n="84" d="100"/>
        </p:scale>
        <p:origin x="-66" y="216"/>
      </p:cViewPr>
      <p:guideLst>
        <p:guide orient="horz" pos="528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914" y="-108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E25CFC-B36A-461C-AA9C-CA2C6E620D08}" type="datetimeFigureOut">
              <a:rPr lang="en-US"/>
              <a:pPr/>
              <a:t>9/29/2016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A89D32-FE49-4B38-84A5-5692F764F8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05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 b="0"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 b="0"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86263"/>
            <a:ext cx="508635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 b="0"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709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 b="0"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fld id="{D9AE5C87-083F-43B6-AC34-9A9B94F5D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8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ＭＳ Ｐゴシック" pitchFamily="64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ＭＳ Ｐゴシック" pitchFamily="6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ＭＳ Ｐゴシック" pitchFamily="6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ＭＳ Ｐゴシック" pitchFamily="6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ＭＳ Ｐゴシック" pitchFamily="6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4931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32D330-1948-48D2-9645-BA5F52914154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77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648200" y="1219200"/>
            <a:ext cx="3810000" cy="838200"/>
          </a:xfrm>
        </p:spPr>
        <p:txBody>
          <a:bodyPr anchor="b"/>
          <a:lstStyle>
            <a:lvl1pPr>
              <a:defRPr sz="2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48200" y="2057400"/>
            <a:ext cx="3810000" cy="381000"/>
          </a:xfrm>
        </p:spPr>
        <p:txBody>
          <a:bodyPr/>
          <a:lstStyle>
            <a:lvl1pPr marL="0" indent="0">
              <a:buFont typeface="Times" pitchFamily="18" charset="0"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648200" y="2438400"/>
            <a:ext cx="38100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600" b="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648200" y="2743200"/>
            <a:ext cx="38100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600" b="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Insert author name here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	</a:t>
            </a:r>
            <a:fld id="{F726C32A-ECF5-4929-AB2B-3B55DEE0A68E}" type="slidenum">
              <a:rPr lang="en-US"/>
              <a:pPr>
                <a:defRPr/>
              </a:pPr>
              <a:t>‹#›</a:t>
            </a:fld>
            <a:r>
              <a:rPr lang="en-US"/>
              <a:t>	| TI Information – Selective Disclosure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454025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4025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	</a:t>
            </a:r>
            <a:fld id="{CC1326C6-C90F-46D0-BC12-A3AF9B30306F}" type="slidenum">
              <a:rPr lang="en-US"/>
              <a:pPr>
                <a:defRPr/>
              </a:pPr>
              <a:t>‹#›</a:t>
            </a:fld>
            <a:r>
              <a:rPr lang="en-US"/>
              <a:t>	| TI Information – Selective Disclosure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	</a:t>
            </a:r>
            <a:fld id="{0AB6B6A1-1D64-4DAB-A37D-B4E3FE5DFDB8}" type="slidenum">
              <a:rPr lang="en-US"/>
              <a:pPr>
                <a:defRPr/>
              </a:pPr>
              <a:t>‹#›</a:t>
            </a:fld>
            <a:r>
              <a:rPr lang="en-US"/>
              <a:t>	| TI Information – Selective Disclosure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	</a:t>
            </a:r>
            <a:fld id="{878172BB-2A50-4F1D-8379-B6A3571B7219}" type="slidenum">
              <a:rPr lang="en-US"/>
              <a:pPr>
                <a:defRPr/>
              </a:pPr>
              <a:t>‹#›</a:t>
            </a:fld>
            <a:r>
              <a:rPr lang="en-US"/>
              <a:t>	| TI Information – Selective Disclosure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9825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39825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	</a:t>
            </a:r>
            <a:fld id="{CFECB52E-94A2-43F5-B46F-A5F2D85F9F16}" type="slidenum">
              <a:rPr lang="en-US"/>
              <a:pPr>
                <a:defRPr/>
              </a:pPr>
              <a:t>‹#›</a:t>
            </a:fld>
            <a:r>
              <a:rPr lang="en-US"/>
              <a:t>	| TI Information – Selective Disclosure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	</a:t>
            </a:r>
            <a:fld id="{674962E0-FF0F-44DB-95E4-8B69A7DF0F58}" type="slidenum">
              <a:rPr lang="en-US"/>
              <a:pPr>
                <a:defRPr/>
              </a:pPr>
              <a:t>‹#›</a:t>
            </a:fld>
            <a:r>
              <a:rPr lang="en-US"/>
              <a:t>	| TI Information – Selective Disclosure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	</a:t>
            </a:r>
            <a:fld id="{828737CD-6F71-454D-9389-85CEC0AAC277}" type="slidenum">
              <a:rPr lang="en-US"/>
              <a:pPr>
                <a:defRPr/>
              </a:pPr>
              <a:t>‹#›</a:t>
            </a:fld>
            <a:r>
              <a:rPr lang="en-US"/>
              <a:t>	| TI Information – Selective Disclosure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	</a:t>
            </a:r>
            <a:fld id="{92C180EF-6D57-46EE-88CD-E05EBE29FD49}" type="slidenum">
              <a:rPr lang="en-US"/>
              <a:pPr>
                <a:defRPr/>
              </a:pPr>
              <a:t>‹#›</a:t>
            </a:fld>
            <a:r>
              <a:rPr lang="en-US"/>
              <a:t>	| TI Information – Selective Disclosure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	</a:t>
            </a:r>
            <a:fld id="{25E5FC3F-E6CD-40C7-8734-57B4F947D75E}" type="slidenum">
              <a:rPr lang="en-US"/>
              <a:pPr>
                <a:defRPr/>
              </a:pPr>
              <a:t>‹#›</a:t>
            </a:fld>
            <a:r>
              <a:rPr lang="en-US"/>
              <a:t>	| TI Information – Selective Disclosure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	</a:t>
            </a:r>
            <a:fld id="{7F35F6EB-47C0-4323-BFE3-6A13BA907759}" type="slidenum">
              <a:rPr lang="en-US"/>
              <a:pPr>
                <a:defRPr/>
              </a:pPr>
              <a:t>‹#›</a:t>
            </a:fld>
            <a:r>
              <a:rPr lang="en-US"/>
              <a:t>	| TI Information – Selective Disclosure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4025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39825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6629400"/>
            <a:ext cx="3581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287338" algn="r"/>
                <a:tab pos="342900" algn="l"/>
              </a:tabLst>
              <a:defRPr sz="900"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	</a:t>
            </a:r>
            <a:fld id="{3CE2F3FD-6784-4715-9F33-5BEC62A8A730}" type="slidenum">
              <a:rPr lang="en-US"/>
              <a:pPr>
                <a:defRPr/>
              </a:pPr>
              <a:t>‹#›</a:t>
            </a:fld>
            <a:r>
              <a:rPr lang="en-US"/>
              <a:t>	| TI Information – Selective Disclosure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6" r:id="rId3"/>
    <p:sldLayoutId id="2147483765" r:id="rId4"/>
    <p:sldLayoutId id="2147483764" r:id="rId5"/>
    <p:sldLayoutId id="2147483763" r:id="rId6"/>
    <p:sldLayoutId id="2147483762" r:id="rId7"/>
    <p:sldLayoutId id="2147483761" r:id="rId8"/>
    <p:sldLayoutId id="2147483760" r:id="rId9"/>
    <p:sldLayoutId id="2147483759" r:id="rId10"/>
    <p:sldLayoutId id="214748375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0C0E"/>
          </a:solidFill>
          <a:latin typeface="+mj-lt"/>
          <a:ea typeface="+mj-ea"/>
          <a:cs typeface="Osak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0C0E"/>
          </a:solidFill>
          <a:latin typeface="Arial" charset="0"/>
          <a:ea typeface="Osaka" pitchFamily="1" charset="-128"/>
          <a:cs typeface="Osak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0C0E"/>
          </a:solidFill>
          <a:latin typeface="Arial" charset="0"/>
          <a:ea typeface="Osaka" pitchFamily="1" charset="-128"/>
          <a:cs typeface="Osak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0C0E"/>
          </a:solidFill>
          <a:latin typeface="Arial" charset="0"/>
          <a:ea typeface="Osaka" pitchFamily="1" charset="-128"/>
          <a:cs typeface="Osak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30C0E"/>
          </a:solidFill>
          <a:latin typeface="Arial" charset="0"/>
          <a:ea typeface="Osaka" pitchFamily="1" charset="-128"/>
          <a:cs typeface="Osaka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C30C0E"/>
          </a:solidFill>
          <a:latin typeface="Arial" charset="0"/>
          <a:ea typeface="Osaka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C30C0E"/>
          </a:solidFill>
          <a:latin typeface="Arial" charset="0"/>
          <a:ea typeface="Osaka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C30C0E"/>
          </a:solidFill>
          <a:latin typeface="Arial" charset="0"/>
          <a:ea typeface="Osaka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C30C0E"/>
          </a:solidFill>
          <a:latin typeface="Arial" charset="0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30C0E"/>
        </a:buClr>
        <a:buFont typeface="Times"/>
        <a:buChar char="•"/>
        <a:defRPr sz="2000">
          <a:solidFill>
            <a:schemeClr val="tx1"/>
          </a:solidFill>
          <a:latin typeface="+mn-lt"/>
          <a:ea typeface="+mn-ea"/>
          <a:cs typeface="Osak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/>
        <a:buChar char="•"/>
        <a:defRPr sz="2000">
          <a:solidFill>
            <a:schemeClr val="tx1"/>
          </a:solidFill>
          <a:latin typeface="+mn-lt"/>
          <a:ea typeface="+mn-ea"/>
          <a:cs typeface="Osak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/>
        <a:buChar char="•"/>
        <a:defRPr sz="2000">
          <a:solidFill>
            <a:schemeClr val="tx1"/>
          </a:solidFill>
          <a:latin typeface="+mn-lt"/>
          <a:ea typeface="+mn-ea"/>
          <a:cs typeface="Osak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/>
        <a:buChar char="•"/>
        <a:defRPr sz="2000">
          <a:solidFill>
            <a:schemeClr val="tx1"/>
          </a:solidFill>
          <a:latin typeface="+mn-lt"/>
          <a:ea typeface="+mn-ea"/>
          <a:cs typeface="Osak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/>
        <a:buChar char="•"/>
        <a:defRPr sz="2000">
          <a:solidFill>
            <a:schemeClr val="tx1"/>
          </a:solidFill>
          <a:latin typeface="+mn-lt"/>
          <a:ea typeface="+mn-ea"/>
          <a:cs typeface="Osak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TInfxe7c7y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4024"/>
            <a:ext cx="7772400" cy="1344631"/>
          </a:xfrm>
        </p:spPr>
        <p:txBody>
          <a:bodyPr/>
          <a:lstStyle/>
          <a:p>
            <a:pPr algn="ctr"/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/>
          </a:p>
        </p:txBody>
      </p:sp>
      <p:sp>
        <p:nvSpPr>
          <p:cNvPr id="16385" name="Content Placeholder 2"/>
          <p:cNvSpPr>
            <a:spLocks noGrp="1"/>
          </p:cNvSpPr>
          <p:nvPr>
            <p:ph idx="1"/>
          </p:nvPr>
        </p:nvSpPr>
        <p:spPr>
          <a:xfrm>
            <a:off x="457200" y="4260501"/>
            <a:ext cx="7772400" cy="1679924"/>
          </a:xfrm>
        </p:spPr>
        <p:txBody>
          <a:bodyPr/>
          <a:lstStyle/>
          <a:p>
            <a:endParaRPr lang="fr-FR" dirty="0" smtClean="0"/>
          </a:p>
          <a:p>
            <a:pPr>
              <a:buFont typeface="Times"/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554480" y="1669617"/>
            <a:ext cx="58293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Surviving in a Digital World</a:t>
            </a:r>
          </a:p>
          <a:p>
            <a:endParaRPr lang="en-GB" sz="2800" dirty="0"/>
          </a:p>
          <a:p>
            <a:pPr algn="ctr"/>
            <a:r>
              <a:rPr lang="en-GB" sz="2800" dirty="0" smtClean="0"/>
              <a:t>Ian Galloway</a:t>
            </a:r>
          </a:p>
          <a:p>
            <a:pPr algn="ctr"/>
            <a:r>
              <a:rPr lang="en-GB" sz="2800" dirty="0" smtClean="0"/>
              <a:t>T3 Europe STEM lead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T3 Netherlands</a:t>
            </a:r>
          </a:p>
          <a:p>
            <a:pPr algn="ctr"/>
            <a:r>
              <a:rPr lang="en-GB" sz="2800" dirty="0" smtClean="0"/>
              <a:t>Ede 2016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590" y="364998"/>
            <a:ext cx="762000" cy="6187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60" y="445917"/>
            <a:ext cx="7772400" cy="1102328"/>
          </a:xfrm>
        </p:spPr>
        <p:txBody>
          <a:bodyPr/>
          <a:lstStyle/>
          <a:p>
            <a:pPr algn="ctr"/>
            <a:r>
              <a:rPr lang="en-GB" sz="3600" dirty="0" smtClean="0"/>
              <a:t>The Big Challenges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560" y="1711325"/>
            <a:ext cx="7772400" cy="48006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                     </a:t>
            </a:r>
            <a:r>
              <a:rPr lang="en-GB" sz="2400" dirty="0" smtClean="0"/>
              <a:t>Genomics</a:t>
            </a:r>
          </a:p>
          <a:p>
            <a:pPr marL="0" indent="0">
              <a:buNone/>
            </a:pPr>
            <a:r>
              <a:rPr lang="en-GB" sz="3600" dirty="0" smtClean="0"/>
              <a:t>                                   Water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dirty="0" smtClean="0"/>
              <a:t>                            Food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dirty="0" smtClean="0"/>
              <a:t>                                                              Air</a:t>
            </a:r>
          </a:p>
          <a:p>
            <a:pPr marL="0" indent="0">
              <a:buNone/>
            </a:pPr>
            <a:r>
              <a:rPr lang="en-GB" sz="4000" dirty="0" smtClean="0"/>
              <a:t>            Climate Change    </a:t>
            </a:r>
            <a:endParaRPr lang="en-GB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590" y="364998"/>
            <a:ext cx="762000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61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46088"/>
            <a:ext cx="3970338" cy="5680075"/>
          </a:xfrm>
        </p:spPr>
        <p:txBody>
          <a:bodyPr/>
          <a:lstStyle/>
          <a:p>
            <a:pPr eaLnBrk="1" hangingPunct="1">
              <a:defRPr/>
            </a:pPr>
            <a:endParaRPr lang="en-US" altLang="en-US" dirty="0" smtClean="0"/>
          </a:p>
          <a:p>
            <a:pPr marL="0" indent="0" eaLnBrk="1" hangingPunct="1">
              <a:buFontTx/>
              <a:buNone/>
              <a:defRPr/>
            </a:pPr>
            <a:r>
              <a:rPr lang="en-GB" sz="2400" b="1" dirty="0" smtClean="0"/>
              <a:t>"My dear </a:t>
            </a:r>
            <a:r>
              <a:rPr lang="en-GB" sz="2400" b="1" dirty="0" err="1" smtClean="0"/>
              <a:t>Kepler</a:t>
            </a:r>
            <a:r>
              <a:rPr lang="en-GB" sz="2400" b="1" dirty="0" smtClean="0"/>
              <a:t>, what would you say of the learned here, who, replete with the pertinacity of the asp, have steadfastly refused to cast a glance through the telescope?  What shall we make of this?  Shall we laugh, or shall we cry?"</a:t>
            </a:r>
            <a:r>
              <a:rPr lang="en-GB" sz="2400" dirty="0" smtClean="0"/>
              <a:t> </a:t>
            </a:r>
            <a:br>
              <a:rPr lang="en-GB" sz="2400" dirty="0" smtClean="0"/>
            </a:br>
            <a:endParaRPr lang="en-GB" sz="24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GB" sz="2000" b="1" dirty="0" smtClean="0"/>
              <a:t>--Letter from Galileo Galilei to Johannes </a:t>
            </a:r>
            <a:r>
              <a:rPr lang="en-GB" sz="2000" b="1" dirty="0" err="1" smtClean="0"/>
              <a:t>Kepler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endParaRPr lang="en-US" altLang="en-US" dirty="0"/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1125538"/>
            <a:ext cx="4179887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590" y="364998"/>
            <a:ext cx="762000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358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" y="2065081"/>
            <a:ext cx="2766060" cy="33423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374" y="1752889"/>
            <a:ext cx="4512135" cy="334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97" y="279664"/>
            <a:ext cx="7772400" cy="1164672"/>
          </a:xfrm>
        </p:spPr>
        <p:txBody>
          <a:bodyPr/>
          <a:lstStyle/>
          <a:p>
            <a:pPr algn="ctr"/>
            <a:r>
              <a:rPr lang="en-GB" sz="3600" dirty="0" smtClean="0"/>
              <a:t>Digitisation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297" y="1752889"/>
            <a:ext cx="77724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of Pictures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o</a:t>
            </a:r>
            <a:r>
              <a:rPr lang="en-GB" dirty="0" smtClean="0"/>
              <a:t>f Audio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/>
              <a:t>o</a:t>
            </a:r>
            <a:r>
              <a:rPr lang="en-GB" dirty="0" smtClean="0"/>
              <a:t>f All measurable quantities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Quantisation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This is Science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590" y="364998"/>
            <a:ext cx="762000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406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30" y="2022793"/>
            <a:ext cx="2766060" cy="33423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" y="1945746"/>
            <a:ext cx="4217670" cy="312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60" y="445917"/>
            <a:ext cx="7772400" cy="1102328"/>
          </a:xfrm>
        </p:spPr>
        <p:txBody>
          <a:bodyPr/>
          <a:lstStyle/>
          <a:p>
            <a:pPr algn="ctr"/>
            <a:r>
              <a:rPr lang="en-GB" sz="3600" dirty="0" smtClean="0"/>
              <a:t>Visualisation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340" y="2151803"/>
            <a:ext cx="77724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Logic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Algorithms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Coding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i="1" dirty="0" smtClean="0"/>
              <a:t>Display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This is Mathematics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590" y="364998"/>
            <a:ext cx="762000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75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60" y="445917"/>
            <a:ext cx="7772400" cy="1102328"/>
          </a:xfrm>
        </p:spPr>
        <p:txBody>
          <a:bodyPr/>
          <a:lstStyle/>
          <a:p>
            <a:pPr algn="ctr"/>
            <a:r>
              <a:rPr lang="en-GB" sz="3600" dirty="0" smtClean="0"/>
              <a:t>STEM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560" y="1711325"/>
            <a:ext cx="7772400" cy="48006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[nature] cannot be read until we have learned its language….it is written in mathematical language…</a:t>
            </a:r>
          </a:p>
          <a:p>
            <a:pPr marL="0" indent="0" algn="r">
              <a:buNone/>
            </a:pPr>
            <a:r>
              <a:rPr lang="en-GB" i="1" dirty="0" smtClean="0"/>
              <a:t>Galileo Galilei  Il </a:t>
            </a:r>
            <a:r>
              <a:rPr lang="en-GB" i="1" dirty="0" err="1" smtClean="0"/>
              <a:t>Saggiatore</a:t>
            </a:r>
            <a:endParaRPr lang="en-GB" i="1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Understanding the mathematics of nature and then being able to digitise and write algorithms allows us to construct codes which control the technology all around us.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We live in the digital age and as well as being able to code…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There is a need </a:t>
            </a:r>
            <a:r>
              <a:rPr lang="en-GB" dirty="0" smtClean="0"/>
              <a:t>for STEM literacy for survival in this digital world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590" y="364998"/>
            <a:ext cx="762000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42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60" y="445917"/>
            <a:ext cx="7772400" cy="1102328"/>
          </a:xfrm>
        </p:spPr>
        <p:txBody>
          <a:bodyPr/>
          <a:lstStyle/>
          <a:p>
            <a:pPr algn="ctr"/>
            <a:r>
              <a:rPr lang="en-GB" sz="3600" dirty="0" smtClean="0"/>
              <a:t>Coding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90" y="1299845"/>
            <a:ext cx="77724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 smtClean="0"/>
              <a:t>Digital technology is all around us.</a:t>
            </a:r>
          </a:p>
          <a:p>
            <a:pPr marL="0" indent="0" algn="ctr">
              <a:buNone/>
            </a:pPr>
            <a:r>
              <a:rPr lang="en-GB" sz="2400" dirty="0" smtClean="0"/>
              <a:t>Coding </a:t>
            </a:r>
            <a:r>
              <a:rPr lang="en-GB" sz="2400" dirty="0"/>
              <a:t>i</a:t>
            </a:r>
            <a:r>
              <a:rPr lang="en-GB" sz="2400" dirty="0" smtClean="0"/>
              <a:t>s key to </a:t>
            </a:r>
            <a:r>
              <a:rPr lang="en-GB" sz="2400" dirty="0" smtClean="0"/>
              <a:t>having access to digital technology.</a:t>
            </a:r>
          </a:p>
          <a:p>
            <a:pPr marL="0" indent="0" algn="ctr">
              <a:buNone/>
            </a:pPr>
            <a:r>
              <a:rPr lang="en-GB" sz="2400" dirty="0" smtClean="0"/>
              <a:t>All young people should have access to coding            …a moral right?</a:t>
            </a:r>
            <a:endParaRPr lang="en-GB" sz="2400" dirty="0" smtClean="0"/>
          </a:p>
          <a:p>
            <a:pPr marL="0" indent="0" algn="ctr">
              <a:buNone/>
            </a:pPr>
            <a:r>
              <a:rPr lang="en-GB" sz="2400" dirty="0" smtClean="0"/>
              <a:t>Coding allows all digital technologies to be controlled.</a:t>
            </a:r>
          </a:p>
          <a:p>
            <a:pPr marL="0" indent="0" algn="ctr">
              <a:buNone/>
            </a:pPr>
            <a:r>
              <a:rPr lang="en-GB" sz="2400" dirty="0" smtClean="0"/>
              <a:t>It </a:t>
            </a:r>
            <a:r>
              <a:rPr lang="en-GB" sz="2400" dirty="0" smtClean="0"/>
              <a:t>requires </a:t>
            </a:r>
            <a:r>
              <a:rPr lang="en-GB" sz="2400" dirty="0" smtClean="0"/>
              <a:t>an integration of science and mathematics to find engineering solutions</a:t>
            </a:r>
            <a:r>
              <a:rPr lang="en-GB" sz="2400" dirty="0" smtClean="0"/>
              <a:t>.</a:t>
            </a:r>
          </a:p>
          <a:p>
            <a:pPr marL="0" indent="0" algn="ctr">
              <a:buNone/>
            </a:pPr>
            <a:r>
              <a:rPr lang="en-GB" sz="2400" dirty="0" smtClean="0"/>
              <a:t>STEM literacy is key to survival in this digital world.</a:t>
            </a:r>
            <a:endParaRPr lang="en-GB" sz="2400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590" y="364998"/>
            <a:ext cx="762000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951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67" y="2059752"/>
            <a:ext cx="5886237" cy="4414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89" y="2059752"/>
            <a:ext cx="5902115" cy="4426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60" y="445917"/>
            <a:ext cx="7772400" cy="1102328"/>
          </a:xfrm>
        </p:spPr>
        <p:txBody>
          <a:bodyPr/>
          <a:lstStyle/>
          <a:p>
            <a:pPr algn="ctr"/>
            <a:r>
              <a:rPr lang="en-GB" sz="3600" dirty="0" smtClean="0"/>
              <a:t>Before you go!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560" y="1231265"/>
            <a:ext cx="77724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An example of how a STEM approach can lead to greater understanding.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67" y="2059753"/>
            <a:ext cx="5902115" cy="4426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590" y="364998"/>
            <a:ext cx="762000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057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024"/>
            <a:ext cx="7772400" cy="1887241"/>
          </a:xfrm>
        </p:spPr>
        <p:txBody>
          <a:bodyPr/>
          <a:lstStyle/>
          <a:p>
            <a:pPr algn="ctr"/>
            <a:r>
              <a:rPr lang="en-GB" sz="3600" dirty="0" smtClean="0"/>
              <a:t>The Matrix </a:t>
            </a:r>
            <a:endParaRPr lang="en-GB" sz="3600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64" y="1139825"/>
            <a:ext cx="6400800" cy="4800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590" y="364998"/>
            <a:ext cx="762000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63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97" y="279664"/>
            <a:ext cx="7772400" cy="1164672"/>
          </a:xfrm>
        </p:spPr>
        <p:txBody>
          <a:bodyPr/>
          <a:lstStyle/>
          <a:p>
            <a:pPr algn="ctr"/>
            <a:r>
              <a:rPr lang="en-GB" sz="3600" dirty="0" smtClean="0"/>
              <a:t>For the whole of Recorded History</a:t>
            </a:r>
            <a:endParaRPr lang="en-GB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040" y="1444336"/>
            <a:ext cx="5148345" cy="411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950" y="1444336"/>
            <a:ext cx="762000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51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97" y="279664"/>
            <a:ext cx="7772400" cy="1164672"/>
          </a:xfrm>
        </p:spPr>
        <p:txBody>
          <a:bodyPr/>
          <a:lstStyle/>
          <a:p>
            <a:pPr algn="ctr"/>
            <a:r>
              <a:rPr lang="en-GB" sz="3600" dirty="0" smtClean="0"/>
              <a:t>To the present day</a:t>
            </a:r>
            <a:endParaRPr lang="en-GB" sz="3600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87" y="1285009"/>
            <a:ext cx="7207939" cy="4800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590" y="364998"/>
            <a:ext cx="762000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81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366" y="475395"/>
            <a:ext cx="7772400" cy="1164672"/>
          </a:xfrm>
        </p:spPr>
        <p:txBody>
          <a:bodyPr/>
          <a:lstStyle/>
          <a:p>
            <a:pPr algn="ctr"/>
            <a:r>
              <a:rPr lang="en-GB" sz="3600" dirty="0" smtClean="0"/>
              <a:t>Bits or Pits</a:t>
            </a:r>
            <a:endParaRPr lang="en-GB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07" y="2296392"/>
            <a:ext cx="7575859" cy="30899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590" y="364998"/>
            <a:ext cx="762000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140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97" y="279664"/>
            <a:ext cx="7772400" cy="1164672"/>
          </a:xfrm>
        </p:spPr>
        <p:txBody>
          <a:bodyPr/>
          <a:lstStyle/>
          <a:p>
            <a:pPr algn="ctr"/>
            <a:r>
              <a:rPr lang="en-GB" sz="3600" dirty="0" smtClean="0"/>
              <a:t>Education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297" y="1184564"/>
            <a:ext cx="7772400" cy="476625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Young people have an entitlement to have some knowledge of how their digital world is constructed.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It </a:t>
            </a:r>
            <a:r>
              <a:rPr lang="en-GB" sz="2400" dirty="0" smtClean="0"/>
              <a:t>is they who will have to grow up and survive in it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It is from the ranks of young people today that the engineers and designers of tomorrow will come from.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Industry right across Europe is complaining about the lack of engineers, right now. 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590" y="364998"/>
            <a:ext cx="762000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82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60" y="445917"/>
            <a:ext cx="7772400" cy="1102328"/>
          </a:xfrm>
        </p:spPr>
        <p:txBody>
          <a:bodyPr/>
          <a:lstStyle/>
          <a:p>
            <a:pPr algn="ctr"/>
            <a:r>
              <a:rPr lang="en-GB" sz="3600" dirty="0" smtClean="0"/>
              <a:t>The Big Challenges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560" y="1711325"/>
            <a:ext cx="7772400" cy="48006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ITER: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</a:t>
            </a:r>
            <a:r>
              <a:rPr lang="en-GB" dirty="0" smtClean="0"/>
              <a:t>the </a:t>
            </a:r>
            <a:r>
              <a:rPr lang="en-GB" dirty="0" err="1" smtClean="0"/>
              <a:t>Divertor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661" y="1301997"/>
            <a:ext cx="5624451" cy="4582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590" y="364998"/>
            <a:ext cx="762000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89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60" y="445917"/>
            <a:ext cx="7772400" cy="1102328"/>
          </a:xfrm>
        </p:spPr>
        <p:txBody>
          <a:bodyPr/>
          <a:lstStyle/>
          <a:p>
            <a:pPr algn="ctr"/>
            <a:r>
              <a:rPr lang="en-GB" sz="3600" dirty="0" smtClean="0"/>
              <a:t>The Big Challenges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560" y="1711325"/>
            <a:ext cx="7772400" cy="48006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Mission to Mars: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the orbit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104" y="1335971"/>
            <a:ext cx="3868982" cy="4836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590" y="364998"/>
            <a:ext cx="762000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21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60" y="445917"/>
            <a:ext cx="7772400" cy="1102328"/>
          </a:xfrm>
        </p:spPr>
        <p:txBody>
          <a:bodyPr/>
          <a:lstStyle/>
          <a:p>
            <a:pPr algn="ctr"/>
            <a:r>
              <a:rPr lang="en-GB" sz="3600" dirty="0" smtClean="0"/>
              <a:t>The Big Challenges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560" y="1711325"/>
            <a:ext cx="7772400" cy="48006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Owl: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adaptive optics</a:t>
            </a:r>
            <a:r>
              <a:rPr lang="en-GB" dirty="0" smtClean="0"/>
              <a:t> 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010" y="1097280"/>
            <a:ext cx="6400800" cy="480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0" y="3133624"/>
            <a:ext cx="4974588" cy="3107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590" y="364998"/>
            <a:ext cx="762000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893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le-dancer_no-tag_PowerPoint_selectivedisc">
  <a:themeElements>
    <a:clrScheme name="Male-dancer_no-tag_PowerPoint_selectivedisc 2">
      <a:dk1>
        <a:srgbClr val="3B3D3C"/>
      </a:dk1>
      <a:lt1>
        <a:srgbClr val="FFFFFF"/>
      </a:lt1>
      <a:dk2>
        <a:srgbClr val="CD0921"/>
      </a:dk2>
      <a:lt2>
        <a:srgbClr val="75141C"/>
      </a:lt2>
      <a:accent1>
        <a:srgbClr val="CD0921"/>
      </a:accent1>
      <a:accent2>
        <a:srgbClr val="000000"/>
      </a:accent2>
      <a:accent3>
        <a:srgbClr val="FFFFFF"/>
      </a:accent3>
      <a:accent4>
        <a:srgbClr val="313332"/>
      </a:accent4>
      <a:accent5>
        <a:srgbClr val="E3AAAB"/>
      </a:accent5>
      <a:accent6>
        <a:srgbClr val="000000"/>
      </a:accent6>
      <a:hlink>
        <a:srgbClr val="004C84"/>
      </a:hlink>
      <a:folHlink>
        <a:srgbClr val="60A8D1"/>
      </a:folHlink>
    </a:clrScheme>
    <a:fontScheme name="Male-dancer_no-tag_PowerPoint_selectivedisc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Male-dancer_no-tag_PowerPoint_selectivedisc 1">
        <a:dk1>
          <a:srgbClr val="75141C"/>
        </a:dk1>
        <a:lt1>
          <a:srgbClr val="A1A4A3"/>
        </a:lt1>
        <a:dk2>
          <a:srgbClr val="000000"/>
        </a:dk2>
        <a:lt2>
          <a:srgbClr val="FFFFFF"/>
        </a:lt2>
        <a:accent1>
          <a:srgbClr val="CD0921"/>
        </a:accent1>
        <a:accent2>
          <a:srgbClr val="626464"/>
        </a:accent2>
        <a:accent3>
          <a:srgbClr val="AAAAAA"/>
        </a:accent3>
        <a:accent4>
          <a:srgbClr val="898B8B"/>
        </a:accent4>
        <a:accent5>
          <a:srgbClr val="E3AAAB"/>
        </a:accent5>
        <a:accent6>
          <a:srgbClr val="585A5A"/>
        </a:accent6>
        <a:hlink>
          <a:srgbClr val="004C84"/>
        </a:hlink>
        <a:folHlink>
          <a:srgbClr val="60A8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e-dancer_no-tag_PowerPoint_selectivedisc 2">
        <a:dk1>
          <a:srgbClr val="3B3D3C"/>
        </a:dk1>
        <a:lt1>
          <a:srgbClr val="FFFFFF"/>
        </a:lt1>
        <a:dk2>
          <a:srgbClr val="CD0921"/>
        </a:dk2>
        <a:lt2>
          <a:srgbClr val="75141C"/>
        </a:lt2>
        <a:accent1>
          <a:srgbClr val="CD0921"/>
        </a:accent1>
        <a:accent2>
          <a:srgbClr val="000000"/>
        </a:accent2>
        <a:accent3>
          <a:srgbClr val="FFFFFF"/>
        </a:accent3>
        <a:accent4>
          <a:srgbClr val="313332"/>
        </a:accent4>
        <a:accent5>
          <a:srgbClr val="E3AAAB"/>
        </a:accent5>
        <a:accent6>
          <a:srgbClr val="000000"/>
        </a:accent6>
        <a:hlink>
          <a:srgbClr val="004C84"/>
        </a:hlink>
        <a:folHlink>
          <a:srgbClr val="60A8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e-dancer_no-tag_PowerPoint_selectivedisc 3">
        <a:dk1>
          <a:srgbClr val="75141C"/>
        </a:dk1>
        <a:lt1>
          <a:srgbClr val="B7C8DD"/>
        </a:lt1>
        <a:dk2>
          <a:srgbClr val="000000"/>
        </a:dk2>
        <a:lt2>
          <a:srgbClr val="FFFFFF"/>
        </a:lt2>
        <a:accent1>
          <a:srgbClr val="CD0921"/>
        </a:accent1>
        <a:accent2>
          <a:srgbClr val="626464"/>
        </a:accent2>
        <a:accent3>
          <a:srgbClr val="AAAAAA"/>
        </a:accent3>
        <a:accent4>
          <a:srgbClr val="9CAABD"/>
        </a:accent4>
        <a:accent5>
          <a:srgbClr val="E3AAAB"/>
        </a:accent5>
        <a:accent6>
          <a:srgbClr val="585A5A"/>
        </a:accent6>
        <a:hlink>
          <a:srgbClr val="004C84"/>
        </a:hlink>
        <a:folHlink>
          <a:srgbClr val="60A8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e-dancer_no-tag_PowerPoint_selectivedisc 4">
        <a:dk1>
          <a:srgbClr val="75141C"/>
        </a:dk1>
        <a:lt1>
          <a:srgbClr val="92C5EB"/>
        </a:lt1>
        <a:dk2>
          <a:srgbClr val="000000"/>
        </a:dk2>
        <a:lt2>
          <a:srgbClr val="DCDDDE"/>
        </a:lt2>
        <a:accent1>
          <a:srgbClr val="CD0921"/>
        </a:accent1>
        <a:accent2>
          <a:srgbClr val="626464"/>
        </a:accent2>
        <a:accent3>
          <a:srgbClr val="AAAAAA"/>
        </a:accent3>
        <a:accent4>
          <a:srgbClr val="7CA8C9"/>
        </a:accent4>
        <a:accent5>
          <a:srgbClr val="E3AAAB"/>
        </a:accent5>
        <a:accent6>
          <a:srgbClr val="585A5A"/>
        </a:accent6>
        <a:hlink>
          <a:srgbClr val="004C84"/>
        </a:hlink>
        <a:folHlink>
          <a:srgbClr val="60A8D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ale-dancer_no-tag_PowerPoint_selectivedisc 4">
    <a:dk1>
      <a:srgbClr val="75141C"/>
    </a:dk1>
    <a:lt1>
      <a:srgbClr val="92C5EB"/>
    </a:lt1>
    <a:dk2>
      <a:srgbClr val="000000"/>
    </a:dk2>
    <a:lt2>
      <a:srgbClr val="DCDDDE"/>
    </a:lt2>
    <a:accent1>
      <a:srgbClr val="CD0921"/>
    </a:accent1>
    <a:accent2>
      <a:srgbClr val="626464"/>
    </a:accent2>
    <a:accent3>
      <a:srgbClr val="AAAAAA"/>
    </a:accent3>
    <a:accent4>
      <a:srgbClr val="7CA8C9"/>
    </a:accent4>
    <a:accent5>
      <a:srgbClr val="E3AAAB"/>
    </a:accent5>
    <a:accent6>
      <a:srgbClr val="585A5A"/>
    </a:accent6>
    <a:hlink>
      <a:srgbClr val="004C84"/>
    </a:hlink>
    <a:folHlink>
      <a:srgbClr val="60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12107</TotalTime>
  <Words>356</Words>
  <Application>Microsoft Office PowerPoint</Application>
  <PresentationFormat>On-screen Show (4:3)</PresentationFormat>
  <Paragraphs>85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ＭＳ Ｐゴシック</vt:lpstr>
      <vt:lpstr>Osaka</vt:lpstr>
      <vt:lpstr>Arial</vt:lpstr>
      <vt:lpstr>Times</vt:lpstr>
      <vt:lpstr>Male-dancer_no-tag_PowerPoint_selectivedisc</vt:lpstr>
      <vt:lpstr> </vt:lpstr>
      <vt:lpstr>The Matrix </vt:lpstr>
      <vt:lpstr>For the whole of Recorded History</vt:lpstr>
      <vt:lpstr>To the present day</vt:lpstr>
      <vt:lpstr>Bits or Pits</vt:lpstr>
      <vt:lpstr>Education</vt:lpstr>
      <vt:lpstr>The Big Challenges</vt:lpstr>
      <vt:lpstr>The Big Challenges</vt:lpstr>
      <vt:lpstr>The Big Challenges</vt:lpstr>
      <vt:lpstr>The Big Challenges</vt:lpstr>
      <vt:lpstr>PowerPoint Presentation</vt:lpstr>
      <vt:lpstr>Digitisation</vt:lpstr>
      <vt:lpstr>Visualisation</vt:lpstr>
      <vt:lpstr>STEM</vt:lpstr>
      <vt:lpstr>Coding</vt:lpstr>
      <vt:lpstr>Before you go!</vt:lpstr>
    </vt:vector>
  </TitlesOfParts>
  <Company>TI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 User</dc:creator>
  <cp:lastModifiedBy>Galloway I.</cp:lastModifiedBy>
  <cp:revision>286</cp:revision>
  <dcterms:created xsi:type="dcterms:W3CDTF">2009-06-27T20:56:06Z</dcterms:created>
  <dcterms:modified xsi:type="dcterms:W3CDTF">2016-09-30T13:13:20Z</dcterms:modified>
</cp:coreProperties>
</file>