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7" r:id="rId3"/>
    <p:sldId id="326" r:id="rId4"/>
    <p:sldId id="327" r:id="rId5"/>
    <p:sldId id="318" r:id="rId6"/>
    <p:sldId id="328" r:id="rId7"/>
    <p:sldId id="329" r:id="rId8"/>
    <p:sldId id="330" r:id="rId9"/>
    <p:sldId id="331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3FE7"/>
    <a:srgbClr val="0D1773"/>
    <a:srgbClr val="200878"/>
    <a:srgbClr val="3A05A3"/>
    <a:srgbClr val="FFFFFF"/>
    <a:srgbClr val="05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4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62" y="108"/>
      </p:cViewPr>
      <p:guideLst>
        <p:guide orient="horz" pos="2160"/>
        <p:guide pos="3839"/>
        <p:guide pos="10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3" name="Straight Connector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1" name="Straight Connector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22" name="Straight Connector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8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23" name="Straight Connector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1" name="Straight Connector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3" name="Straight Connector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7" name="Straight Connector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2/20/2017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"/>
          <p:cNvSpPr>
            <a:spLocks/>
          </p:cNvSpPr>
          <p:nvPr/>
        </p:nvSpPr>
        <p:spPr bwMode="white">
          <a:xfrm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6" name="Straight Connector 15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2/20/2017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2374" y="4008003"/>
            <a:ext cx="8329031" cy="779319"/>
          </a:xfrm>
        </p:spPr>
        <p:txBody>
          <a:bodyPr/>
          <a:lstStyle/>
          <a:p>
            <a:r>
              <a:rPr lang="en-US" dirty="0" smtClean="0"/>
              <a:t>Inverse 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8" y="4771636"/>
            <a:ext cx="8274255" cy="1116085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400" b="1" dirty="0" smtClean="0">
                <a:solidFill>
                  <a:srgbClr val="FF0000"/>
                </a:solidFill>
              </a:rPr>
              <a:t>Exponential and logarithmic.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556" y="140037"/>
            <a:ext cx="4629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93436" y="177800"/>
            <a:ext cx="7453303" cy="1239837"/>
          </a:xfrm>
        </p:spPr>
        <p:txBody>
          <a:bodyPr/>
          <a:lstStyle/>
          <a:p>
            <a:r>
              <a:rPr lang="en-AU" dirty="0" smtClean="0">
                <a:solidFill>
                  <a:srgbClr val="2D3FE7"/>
                </a:solidFill>
              </a:rPr>
              <a:t>Inverse functions.</a:t>
            </a:r>
            <a:endParaRPr lang="en-US" dirty="0">
              <a:solidFill>
                <a:srgbClr val="2D3FE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4038" y="1615343"/>
            <a:ext cx="6042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rgbClr val="2D3FE7"/>
                </a:solidFill>
              </a:rPr>
              <a:t>Notation:</a:t>
            </a:r>
          </a:p>
          <a:p>
            <a:r>
              <a:rPr lang="en-AU" sz="2000" b="1" i="1" dirty="0" smtClean="0">
                <a:solidFill>
                  <a:srgbClr val="2D3FE7"/>
                </a:solidFill>
              </a:rPr>
              <a:t>Function </a:t>
            </a:r>
            <a:r>
              <a:rPr lang="en-AU" sz="2000" b="1" i="1" dirty="0" smtClean="0">
                <a:solidFill>
                  <a:srgbClr val="2D3FE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en-AU" sz="2000" b="1" dirty="0" smtClean="0">
                <a:solidFill>
                  <a:srgbClr val="2D3FE7"/>
                </a:solidFill>
              </a:rPr>
              <a:t> and its inverse </a:t>
            </a:r>
            <a:r>
              <a:rPr lang="en-AU" sz="2000" b="1" i="1" dirty="0" smtClean="0">
                <a:solidFill>
                  <a:srgbClr val="2D3FE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sz="2000" b="1" i="1" baseline="30000" dirty="0" smtClean="0">
                <a:solidFill>
                  <a:srgbClr val="2D3FE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sz="2000" b="1" i="1" dirty="0" smtClean="0">
                <a:solidFill>
                  <a:srgbClr val="2D3FE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 </a:t>
            </a:r>
            <a:endParaRPr lang="en-A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639" y="2883031"/>
            <a:ext cx="9109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For a function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f(x) </a:t>
            </a:r>
            <a:r>
              <a:rPr lang="en-AU" i="1" dirty="0" smtClean="0"/>
              <a:t>to have an inverse function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en-AU" i="1" dirty="0" smtClean="0"/>
              <a:t>, the original function has to be one-to-one.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609439" y="3762085"/>
            <a:ext cx="995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How do we test for a one-to-one function?.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1665235" y="4347023"/>
            <a:ext cx="262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Horizontal line test.</a:t>
            </a:r>
            <a:endParaRPr lang="en-AU" b="1" dirty="0">
              <a:solidFill>
                <a:srgbClr val="FF0000"/>
              </a:solidFill>
            </a:endParaRPr>
          </a:p>
        </p:txBody>
      </p:sp>
      <p:pic>
        <p:nvPicPr>
          <p:cNvPr id="4644" name="Picture 548" descr="Image result for inverse function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989" y="369886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46" name="Picture 550" descr="Image result for one to one functions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556" y="3668604"/>
            <a:ext cx="2857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2D3FE7"/>
                </a:solidFill>
              </a:rPr>
              <a:t>Properties of a function and its inverse.</a:t>
            </a:r>
            <a:endParaRPr lang="en-AU" b="1" dirty="0">
              <a:solidFill>
                <a:srgbClr val="2D3FE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3436" y="1600200"/>
            <a:ext cx="9782801" cy="1756792"/>
          </a:xfrm>
        </p:spPr>
        <p:txBody>
          <a:bodyPr/>
          <a:lstStyle/>
          <a:p>
            <a:r>
              <a:rPr lang="en-AU" dirty="0" smtClean="0"/>
              <a:t>Graphs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en-AU" dirty="0" smtClean="0"/>
              <a:t> and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(x) </a:t>
            </a:r>
            <a:r>
              <a:rPr lang="en-AU" dirty="0" smtClean="0"/>
              <a:t>are symmetrical in the line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= x</a:t>
            </a:r>
            <a:r>
              <a:rPr lang="en-AU" dirty="0" smtClean="0"/>
              <a:t>.</a:t>
            </a:r>
          </a:p>
          <a:p>
            <a:r>
              <a:rPr lang="en-AU" dirty="0" smtClean="0"/>
              <a:t>Domain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en-AU" dirty="0" smtClean="0"/>
              <a:t> = range of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AU" dirty="0" smtClean="0"/>
              <a:t>Domain of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AU" i="1" dirty="0" smtClean="0"/>
              <a:t>= </a:t>
            </a:r>
            <a:r>
              <a:rPr lang="en-AU" dirty="0" smtClean="0"/>
              <a:t>range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f(x).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555" y="3481540"/>
            <a:ext cx="3985681" cy="300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8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2D3FE7"/>
                </a:solidFill>
              </a:rPr>
              <a:t>Steps to find the inverse.</a:t>
            </a:r>
            <a:endParaRPr lang="en-AU" b="1" dirty="0">
              <a:solidFill>
                <a:srgbClr val="2D3FE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3436" y="1600200"/>
            <a:ext cx="9782801" cy="2692896"/>
          </a:xfrm>
        </p:spPr>
        <p:txBody>
          <a:bodyPr/>
          <a:lstStyle/>
          <a:p>
            <a:r>
              <a:rPr lang="en-AU" dirty="0" smtClean="0"/>
              <a:t>Swap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AU" dirty="0" smtClean="0"/>
              <a:t> and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.</a:t>
            </a:r>
          </a:p>
          <a:p>
            <a:r>
              <a:rPr lang="en-AU" dirty="0" smtClean="0"/>
              <a:t>Make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 the subject.</a:t>
            </a:r>
          </a:p>
          <a:p>
            <a:r>
              <a:rPr lang="en-AU" dirty="0" smtClean="0"/>
              <a:t>Write the final answer as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AU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AU" dirty="0" smtClean="0"/>
              <a:t>If requested, state the domain and range of the inverse function.</a:t>
            </a:r>
            <a:endParaRPr lang="en-AU" dirty="0"/>
          </a:p>
        </p:txBody>
      </p:sp>
      <p:pic>
        <p:nvPicPr>
          <p:cNvPr id="86018" name="Picture 2" descr="Image result for inverse function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636" y="332656"/>
            <a:ext cx="23812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59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7908" y="72733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2D3FE7"/>
                </a:solidFill>
              </a:rPr>
              <a:t>Example 1. </a:t>
            </a:r>
            <a:r>
              <a:rPr lang="en-AU" dirty="0" smtClean="0"/>
              <a:t>Find the inverse function of</a:t>
            </a:r>
          </a:p>
          <a:p>
            <a:endParaRPr lang="en-AU" dirty="0"/>
          </a:p>
          <a:p>
            <a:r>
              <a:rPr lang="en-AU" dirty="0" smtClean="0"/>
              <a:t>and state the domain and range of the inverse function.</a:t>
            </a:r>
            <a:endParaRPr lang="en-AU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252366"/>
              </p:ext>
            </p:extLst>
          </p:nvPr>
        </p:nvGraphicFramePr>
        <p:xfrm>
          <a:off x="5878388" y="720427"/>
          <a:ext cx="263366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4" name="Equation" r:id="rId3" imgW="1600200" imgH="228600" progId="Equation.DSMT4">
                  <p:embed/>
                </p:oleObj>
              </mc:Choice>
              <mc:Fallback>
                <p:oleObj name="Equation" r:id="rId3" imgW="1600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78388" y="720427"/>
                        <a:ext cx="2633662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690772"/>
              </p:ext>
            </p:extLst>
          </p:nvPr>
        </p:nvGraphicFramePr>
        <p:xfrm>
          <a:off x="1755775" y="2552700"/>
          <a:ext cx="1979613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5" name="Equation" r:id="rId5" imgW="698400" imgH="203040" progId="Equation.DSMT4">
                  <p:embed/>
                </p:oleObj>
              </mc:Choice>
              <mc:Fallback>
                <p:oleObj name="Equation" r:id="rId5" imgW="6984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5775" y="2552700"/>
                        <a:ext cx="1979613" cy="57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773932" y="1916832"/>
            <a:ext cx="275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Step One: </a:t>
            </a:r>
            <a:r>
              <a:rPr lang="en-AU" dirty="0" smtClean="0"/>
              <a:t>swap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AU" dirty="0" smtClean="0"/>
              <a:t> and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.</a:t>
            </a:r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1773932" y="342900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Step Two: </a:t>
            </a:r>
            <a:r>
              <a:rPr lang="en-AU" dirty="0" smtClean="0"/>
              <a:t>make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 the subject:</a:t>
            </a:r>
            <a:endParaRPr lang="en-AU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180011"/>
              </p:ext>
            </p:extLst>
          </p:nvPr>
        </p:nvGraphicFramePr>
        <p:xfrm>
          <a:off x="1770063" y="4144963"/>
          <a:ext cx="1676400" cy="155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6" name="Equation" r:id="rId7" imgW="685800" imgH="634680" progId="Equation.DSMT4">
                  <p:embed/>
                </p:oleObj>
              </mc:Choice>
              <mc:Fallback>
                <p:oleObj name="Equation" r:id="rId7" imgW="6858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70063" y="4144963"/>
                        <a:ext cx="1676400" cy="155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4525454" y="4005064"/>
            <a:ext cx="0" cy="20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942284" y="414417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t</a:t>
            </a:r>
            <a:r>
              <a:rPr lang="en-AU" dirty="0" smtClean="0"/>
              <a:t>ake log</a:t>
            </a:r>
            <a:r>
              <a:rPr lang="en-AU" baseline="-25000" dirty="0" smtClean="0"/>
              <a:t>e</a:t>
            </a:r>
            <a:r>
              <a:rPr lang="en-AU" dirty="0" smtClean="0"/>
              <a:t> of both sides</a:t>
            </a:r>
            <a:endParaRPr lang="en-AU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002174"/>
              </p:ext>
            </p:extLst>
          </p:nvPr>
        </p:nvGraphicFramePr>
        <p:xfrm>
          <a:off x="4942283" y="4725268"/>
          <a:ext cx="2003299" cy="851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7" name="Equation" r:id="rId9" imgW="1015920" imgH="431640" progId="Equation.DSMT4">
                  <p:embed/>
                </p:oleObj>
              </mc:Choice>
              <mc:Fallback>
                <p:oleObj name="Equation" r:id="rId9" imgW="10159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42283" y="4725268"/>
                        <a:ext cx="2003299" cy="8514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7750596" y="3798332"/>
            <a:ext cx="0" cy="20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334887"/>
              </p:ext>
            </p:extLst>
          </p:nvPr>
        </p:nvGraphicFramePr>
        <p:xfrm>
          <a:off x="8180524" y="3676103"/>
          <a:ext cx="2243430" cy="73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8" name="Equation" r:id="rId11" imgW="1320480" imgH="431640" progId="Equation.DSMT4">
                  <p:embed/>
                </p:oleObj>
              </mc:Choice>
              <mc:Fallback>
                <p:oleObj name="Equation" r:id="rId11" imgW="13204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80524" y="3676103"/>
                        <a:ext cx="2243430" cy="733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679289"/>
              </p:ext>
            </p:extLst>
          </p:nvPr>
        </p:nvGraphicFramePr>
        <p:xfrm>
          <a:off x="8527539" y="5442256"/>
          <a:ext cx="1693920" cy="444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9" name="Equation" r:id="rId13" imgW="774360" imgH="203040" progId="Equation.DSMT4">
                  <p:embed/>
                </p:oleObj>
              </mc:Choice>
              <mc:Fallback>
                <p:oleObj name="Equation" r:id="rId13" imgW="7743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27539" y="5442256"/>
                        <a:ext cx="1693920" cy="444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772377" y="4540602"/>
            <a:ext cx="321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Domain and range of inverse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881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2D3FE7"/>
                </a:solidFill>
              </a:rPr>
              <a:t>Use calculator to check:</a:t>
            </a:r>
            <a:endParaRPr lang="en-AU" b="1" dirty="0">
              <a:solidFill>
                <a:srgbClr val="2D3FE7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708920"/>
            <a:ext cx="3748833" cy="28231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93436" y="1693946"/>
            <a:ext cx="2736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Use relation to sketch </a:t>
            </a:r>
          </a:p>
          <a:p>
            <a:r>
              <a:rPr lang="en-AU" dirty="0" smtClean="0"/>
              <a:t>the graph of the inverse.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6598468" y="1484784"/>
            <a:ext cx="4777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Enter your equation of the inverse: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321" y="2718613"/>
            <a:ext cx="3781555" cy="284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9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7908" y="72733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2D3FE7"/>
                </a:solidFill>
              </a:rPr>
              <a:t>Example 2. </a:t>
            </a:r>
            <a:r>
              <a:rPr lang="en-AU" dirty="0" smtClean="0"/>
              <a:t>Find the inverse function of</a:t>
            </a:r>
          </a:p>
          <a:p>
            <a:endParaRPr lang="en-AU" dirty="0"/>
          </a:p>
          <a:p>
            <a:r>
              <a:rPr lang="en-AU" dirty="0" smtClean="0"/>
              <a:t>and state the domain and range of the inverse function.</a:t>
            </a:r>
            <a:endParaRPr lang="en-AU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914971"/>
              </p:ext>
            </p:extLst>
          </p:nvPr>
        </p:nvGraphicFramePr>
        <p:xfrm>
          <a:off x="5859439" y="605558"/>
          <a:ext cx="3825875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0" name="Equation" r:id="rId3" imgW="2323800" imgH="431640" progId="Equation.DSMT4">
                  <p:embed/>
                </p:oleObj>
              </mc:Choice>
              <mc:Fallback>
                <p:oleObj name="Equation" r:id="rId3" imgW="23238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9439" y="605558"/>
                        <a:ext cx="3825875" cy="709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206003"/>
              </p:ext>
            </p:extLst>
          </p:nvPr>
        </p:nvGraphicFramePr>
        <p:xfrm>
          <a:off x="1620136" y="2530475"/>
          <a:ext cx="30591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1" name="Equation" r:id="rId5" imgW="1079280" imgH="228600" progId="Equation.DSMT4">
                  <p:embed/>
                </p:oleObj>
              </mc:Choice>
              <mc:Fallback>
                <p:oleObj name="Equation" r:id="rId5" imgW="1079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0136" y="2530475"/>
                        <a:ext cx="305911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773932" y="1916832"/>
            <a:ext cx="275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Step One: </a:t>
            </a:r>
            <a:r>
              <a:rPr lang="en-AU" dirty="0" smtClean="0"/>
              <a:t>swap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AU" dirty="0" smtClean="0"/>
              <a:t> and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.</a:t>
            </a:r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1773932" y="342900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Step Two: </a:t>
            </a:r>
            <a:r>
              <a:rPr lang="en-AU" dirty="0" smtClean="0"/>
              <a:t>make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AU" dirty="0" smtClean="0"/>
              <a:t> the subject:</a:t>
            </a:r>
            <a:endParaRPr lang="en-AU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496511"/>
              </p:ext>
            </p:extLst>
          </p:nvPr>
        </p:nvGraphicFramePr>
        <p:xfrm>
          <a:off x="1366838" y="4438650"/>
          <a:ext cx="24828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2" name="Equation" r:id="rId7" imgW="1015920" imgH="393480" progId="Equation.DSMT4">
                  <p:embed/>
                </p:oleObj>
              </mc:Choice>
              <mc:Fallback>
                <p:oleObj name="Equation" r:id="rId7" imgW="10159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66838" y="4438650"/>
                        <a:ext cx="24828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4525454" y="4005064"/>
            <a:ext cx="0" cy="20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932109" y="393863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</a:t>
            </a:r>
            <a:r>
              <a:rPr lang="en-AU" dirty="0" smtClean="0"/>
              <a:t>hange to exponential form</a:t>
            </a:r>
            <a:endParaRPr lang="en-AU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041752"/>
              </p:ext>
            </p:extLst>
          </p:nvPr>
        </p:nvGraphicFramePr>
        <p:xfrm>
          <a:off x="4932109" y="4623593"/>
          <a:ext cx="132715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3" name="Equation" r:id="rId9" imgW="672840" imgH="330120" progId="Equation.DSMT4">
                  <p:embed/>
                </p:oleObj>
              </mc:Choice>
              <mc:Fallback>
                <p:oleObj name="Equation" r:id="rId9" imgW="6728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32109" y="4623593"/>
                        <a:ext cx="1327150" cy="64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7750596" y="3798332"/>
            <a:ext cx="0" cy="208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702416"/>
              </p:ext>
            </p:extLst>
          </p:nvPr>
        </p:nvGraphicFramePr>
        <p:xfrm>
          <a:off x="8493125" y="3602038"/>
          <a:ext cx="1617663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4" name="Equation" r:id="rId11" imgW="952200" imgH="520560" progId="Equation.DSMT4">
                  <p:embed/>
                </p:oleObj>
              </mc:Choice>
              <mc:Fallback>
                <p:oleObj name="Equation" r:id="rId11" imgW="9522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93125" y="3602038"/>
                        <a:ext cx="1617663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319961"/>
              </p:ext>
            </p:extLst>
          </p:nvPr>
        </p:nvGraphicFramePr>
        <p:xfrm>
          <a:off x="8486775" y="5233988"/>
          <a:ext cx="17780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5" name="Equation" r:id="rId13" imgW="812520" imgH="393480" progId="Equation.DSMT4">
                  <p:embed/>
                </p:oleObj>
              </mc:Choice>
              <mc:Fallback>
                <p:oleObj name="Equation" r:id="rId13" imgW="812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86775" y="5233988"/>
                        <a:ext cx="17780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772377" y="4540602"/>
            <a:ext cx="321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Domain and range of inverse</a:t>
            </a:r>
            <a:endParaRPr lang="en-AU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81636"/>
              </p:ext>
            </p:extLst>
          </p:nvPr>
        </p:nvGraphicFramePr>
        <p:xfrm>
          <a:off x="4906195" y="5321280"/>
          <a:ext cx="1779499" cy="96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6" name="Equation" r:id="rId15" imgW="888840" imgH="482400" progId="Equation.DSMT4">
                  <p:embed/>
                </p:oleObj>
              </mc:Choice>
              <mc:Fallback>
                <p:oleObj name="Equation" r:id="rId15" imgW="8888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06195" y="5321280"/>
                        <a:ext cx="1779499" cy="96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35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60" y="1042957"/>
            <a:ext cx="5482927" cy="412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0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7908" y="727332"/>
            <a:ext cx="8352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2D3FE7"/>
                </a:solidFill>
              </a:rPr>
              <a:t>Example 3.</a:t>
            </a:r>
          </a:p>
          <a:p>
            <a:r>
              <a:rPr lang="en-AU" b="1" dirty="0" smtClean="0">
                <a:solidFill>
                  <a:srgbClr val="2D3FE7"/>
                </a:solidFill>
              </a:rPr>
              <a:t> </a:t>
            </a:r>
            <a:endParaRPr lang="en-AU" b="1" dirty="0">
              <a:solidFill>
                <a:srgbClr val="2D3FE7"/>
              </a:solidFill>
            </a:endParaRPr>
          </a:p>
          <a:p>
            <a:r>
              <a:rPr lang="en-AU" dirty="0" smtClean="0"/>
              <a:t>a) Find the inverse function of</a:t>
            </a:r>
          </a:p>
          <a:p>
            <a:endParaRPr lang="en-AU" dirty="0"/>
          </a:p>
          <a:p>
            <a:r>
              <a:rPr lang="en-AU" dirty="0" smtClean="0"/>
              <a:t>b) Find the coordinates of the points of intersection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AU" dirty="0" smtClean="0"/>
              <a:t>and its inverse.</a:t>
            </a:r>
            <a:endParaRPr lang="en-AU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707415"/>
              </p:ext>
            </p:extLst>
          </p:nvPr>
        </p:nvGraphicFramePr>
        <p:xfrm>
          <a:off x="4921250" y="1246188"/>
          <a:ext cx="409733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8" name="Equation" r:id="rId3" imgW="2489040" imgH="253800" progId="Equation.DSMT4">
                  <p:embed/>
                </p:oleObj>
              </mc:Choice>
              <mc:Fallback>
                <p:oleObj name="Equation" r:id="rId3" imgW="24890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1250" y="1246188"/>
                        <a:ext cx="4097338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57908" y="263691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2D3FE7"/>
                </a:solidFill>
              </a:rPr>
              <a:t>Answer:</a:t>
            </a:r>
          </a:p>
          <a:p>
            <a:endParaRPr lang="en-AU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04816"/>
              </p:ext>
            </p:extLst>
          </p:nvPr>
        </p:nvGraphicFramePr>
        <p:xfrm>
          <a:off x="1582811" y="3385294"/>
          <a:ext cx="2635966" cy="83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9" name="Equation" r:id="rId5" imgW="1041120" imgH="330120" progId="Equation.DSMT4">
                  <p:embed/>
                </p:oleObj>
              </mc:Choice>
              <mc:Fallback>
                <p:oleObj name="Equation" r:id="rId5" imgW="104112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2811" y="3385294"/>
                        <a:ext cx="2635966" cy="835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4332" y="2960077"/>
            <a:ext cx="4629150" cy="34861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3892" y="4797152"/>
            <a:ext cx="3528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(-2.97,-2.97) and</a:t>
            </a:r>
            <a:r>
              <a:rPr lang="en-AU" dirty="0"/>
              <a:t> </a:t>
            </a:r>
            <a:r>
              <a:rPr lang="en-AU" dirty="0" smtClean="0"/>
              <a:t>(8.96, 8.96)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1341884" y="56612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p</a:t>
            </a:r>
            <a:r>
              <a:rPr lang="en-AU" dirty="0" smtClean="0"/>
              <a:t>art b) can only be solved numerically.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7172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Math 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Math education presentation with Pi  (widescreen)</Template>
  <TotalTime>0</TotalTime>
  <Words>290</Words>
  <Application>Microsoft Office PowerPoint</Application>
  <PresentationFormat>Custom</PresentationFormat>
  <Paragraphs>44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Euphemia</vt:lpstr>
      <vt:lpstr>Times New Roman</vt:lpstr>
      <vt:lpstr>Math 16x9</vt:lpstr>
      <vt:lpstr>Equation</vt:lpstr>
      <vt:lpstr>Inverse Functions</vt:lpstr>
      <vt:lpstr>Inverse functions.</vt:lpstr>
      <vt:lpstr>Properties of a function and its inverse.</vt:lpstr>
      <vt:lpstr>Steps to find the inverse.</vt:lpstr>
      <vt:lpstr>PowerPoint Presentation</vt:lpstr>
      <vt:lpstr>Use calculator to check: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2016-06-22T04:30:32Z</dcterms:created>
  <dcterms:modified xsi:type="dcterms:W3CDTF">2017-02-20T08:46:22Z</dcterms:modified>
  <cp:version/>
</cp:coreProperties>
</file>